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4"/>
  </p:notesMasterIdLst>
  <p:sldIdLst>
    <p:sldId id="419" r:id="rId3"/>
    <p:sldId id="482" r:id="rId4"/>
    <p:sldId id="422" r:id="rId5"/>
    <p:sldId id="462" r:id="rId6"/>
    <p:sldId id="483" r:id="rId7"/>
    <p:sldId id="476" r:id="rId8"/>
    <p:sldId id="477" r:id="rId9"/>
    <p:sldId id="484" r:id="rId10"/>
    <p:sldId id="478" r:id="rId11"/>
    <p:sldId id="485" r:id="rId12"/>
    <p:sldId id="464" r:id="rId13"/>
    <p:sldId id="466" r:id="rId14"/>
    <p:sldId id="479" r:id="rId15"/>
    <p:sldId id="481" r:id="rId16"/>
    <p:sldId id="427" r:id="rId17"/>
    <p:sldId id="486" r:id="rId18"/>
    <p:sldId id="444" r:id="rId19"/>
    <p:sldId id="432" r:id="rId20"/>
    <p:sldId id="433" r:id="rId21"/>
    <p:sldId id="446" r:id="rId22"/>
    <p:sldId id="457" r:id="rId23"/>
    <p:sldId id="468" r:id="rId24"/>
    <p:sldId id="436" r:id="rId25"/>
    <p:sldId id="448" r:id="rId26"/>
    <p:sldId id="472" r:id="rId27"/>
    <p:sldId id="487" r:id="rId28"/>
    <p:sldId id="488" r:id="rId29"/>
    <p:sldId id="438" r:id="rId30"/>
    <p:sldId id="440" r:id="rId31"/>
    <p:sldId id="489" r:id="rId32"/>
    <p:sldId id="416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000000"/>
    <a:srgbClr val="C8D927"/>
    <a:srgbClr val="FFFF9F"/>
    <a:srgbClr val="FF0000"/>
    <a:srgbClr val="179923"/>
    <a:srgbClr val="E4DF21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25.jpeg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slide" Target="slide1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audio" Target="../media/audio7.wav"/><Relationship Id="rId7" Type="http://schemas.openxmlformats.org/officeDocument/2006/relationships/slide" Target="slide2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0.xml"/><Relationship Id="rId9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36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9.gif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8.wav"/><Relationship Id="rId5" Type="http://schemas.openxmlformats.org/officeDocument/2006/relationships/image" Target="../media/image5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gif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面积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14554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面积和面积单位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3516815"/>
            <a:ext cx="77867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 面积单位的认识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571744"/>
            <a:ext cx="8144933" cy="4071966"/>
          </a:xfrm>
          <a:prstGeom prst="rect">
            <a:avLst/>
          </a:prstGeom>
        </p:spPr>
      </p:pic>
      <p:sp>
        <p:nvSpPr>
          <p:cNvPr id="24580" name="AutoShape 3"/>
          <p:cNvSpPr>
            <a:spLocks noChangeArrowheads="1"/>
          </p:cNvSpPr>
          <p:nvPr/>
        </p:nvSpPr>
        <p:spPr bwMode="auto">
          <a:xfrm>
            <a:off x="1000100" y="928670"/>
            <a:ext cx="7358114" cy="2214578"/>
          </a:xfrm>
          <a:prstGeom prst="wedgeEllipseCallout">
            <a:avLst>
              <a:gd name="adj1" fmla="val -1074"/>
              <a:gd name="adj2" fmla="val 6965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边长是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1米</a:t>
            </a:r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的正方形，面积是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1平方米</a:t>
            </a:r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7" name="横卷形 6"/>
          <p:cNvSpPr/>
          <p:nvPr/>
        </p:nvSpPr>
        <p:spPr>
          <a:xfrm>
            <a:off x="857224" y="357166"/>
            <a:ext cx="2643206" cy="71438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认识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i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i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allAtOnce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横卷形 17"/>
          <p:cNvSpPr/>
          <p:nvPr/>
        </p:nvSpPr>
        <p:spPr>
          <a:xfrm>
            <a:off x="642910" y="357166"/>
            <a:ext cx="8072494" cy="1643074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日常生活中哪些物体的表面的面积大约是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平方米？</a:t>
            </a:r>
          </a:p>
          <a:p>
            <a:pPr algn="ctr"/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29190" y="2000240"/>
            <a:ext cx="3214710" cy="3286148"/>
            <a:chOff x="4929190" y="2000240"/>
            <a:chExt cx="3214710" cy="3286148"/>
          </a:xfrm>
        </p:grpSpPr>
        <p:pic>
          <p:nvPicPr>
            <p:cNvPr id="20" name="图片 19" descr="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9190" y="2000240"/>
              <a:ext cx="3214710" cy="2359102"/>
            </a:xfrm>
            <a:prstGeom prst="rect">
              <a:avLst/>
            </a:prstGeom>
          </p:spPr>
        </p:pic>
        <p:sp>
          <p:nvSpPr>
            <p:cNvPr id="22" name="流程图: 可选过程 21"/>
            <p:cNvSpPr/>
            <p:nvPr/>
          </p:nvSpPr>
          <p:spPr>
            <a:xfrm>
              <a:off x="5715008" y="4643446"/>
              <a:ext cx="2000264" cy="642942"/>
            </a:xfrm>
            <a:prstGeom prst="flowChartAlternateProcess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餐桌面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8662" y="2714620"/>
            <a:ext cx="3033718" cy="3643338"/>
            <a:chOff x="928662" y="2714620"/>
            <a:chExt cx="3033718" cy="3643338"/>
          </a:xfrm>
        </p:grpSpPr>
        <p:pic>
          <p:nvPicPr>
            <p:cNvPr id="21" name="图片 20" descr="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62" y="2714620"/>
              <a:ext cx="3033718" cy="2967042"/>
            </a:xfrm>
            <a:prstGeom prst="rect">
              <a:avLst/>
            </a:prstGeom>
          </p:spPr>
        </p:pic>
        <p:sp>
          <p:nvSpPr>
            <p:cNvPr id="23" name="流程图: 可选过程 22"/>
            <p:cNvSpPr/>
            <p:nvPr/>
          </p:nvSpPr>
          <p:spPr>
            <a:xfrm>
              <a:off x="1500166" y="5715016"/>
              <a:ext cx="2000264" cy="642942"/>
            </a:xfrm>
            <a:prstGeom prst="flowChartAlternateProcess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地砖面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71480"/>
            <a:ext cx="7929618" cy="57150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28728" y="1357298"/>
            <a:ext cx="66437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淘气写的数学故事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放学回家后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小马哈一家三口坐在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平方分米的方桌旁吃饭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一不小心一粒石子把小马哈那颗约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平方米的大门牙磕掉了。顿时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鲜血直流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小马哈赶紧掏出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平方厘米的手帕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捂住嘴巴和家人往医院跑去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你觉得哪里好笑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从中你想到了什么？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/>
          <p:nvPr/>
        </p:nvSpPr>
        <p:spPr>
          <a:xfrm>
            <a:off x="1142976" y="571480"/>
            <a:ext cx="2071702" cy="78931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议一议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1357290" y="1428736"/>
            <a:ext cx="6286544" cy="1785950"/>
          </a:xfrm>
          <a:prstGeom prst="cloud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平方分米和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分米有什么不同？</a:t>
            </a:r>
          </a:p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28662" y="3786190"/>
            <a:ext cx="6786610" cy="1871666"/>
            <a:chOff x="714348" y="3929066"/>
            <a:chExt cx="6786610" cy="1871666"/>
          </a:xfrm>
        </p:grpSpPr>
        <p:pic>
          <p:nvPicPr>
            <p:cNvPr id="9" name="图片 8" descr="ww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48" y="4429132"/>
              <a:ext cx="1123950" cy="1371600"/>
            </a:xfrm>
            <a:prstGeom prst="rect">
              <a:avLst/>
            </a:prstGeom>
          </p:spPr>
        </p:pic>
        <p:sp>
          <p:nvSpPr>
            <p:cNvPr id="10" name="圆角矩形标注 9"/>
            <p:cNvSpPr/>
            <p:nvPr/>
          </p:nvSpPr>
          <p:spPr>
            <a:xfrm>
              <a:off x="2000232" y="3929066"/>
              <a:ext cx="5500726" cy="1285884"/>
            </a:xfrm>
            <a:prstGeom prst="wedgeRoundRectCallout">
              <a:avLst>
                <a:gd name="adj1" fmla="val -59040"/>
                <a:gd name="adj2" fmla="val 42748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平方分米是边长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分米的正方形的面积大小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是</a:t>
              </a:r>
              <a:r>
                <a:rPr lang="zh-CN" altLang="en-US" sz="28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面积单位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;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而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分米是</a:t>
              </a:r>
              <a:r>
                <a:rPr lang="zh-CN" altLang="en-US" sz="28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长度单位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928662" y="357166"/>
            <a:ext cx="2071702" cy="78931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</a:p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14422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在括号里填上适当的单位。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0850" y="5286375"/>
            <a:ext cx="86931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小明身高约为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128(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 </a:t>
            </a:r>
          </a:p>
        </p:txBody>
      </p:sp>
      <p:sp>
        <p:nvSpPr>
          <p:cNvPr id="31" name="矩形 30"/>
          <p:cNvSpPr/>
          <p:nvPr/>
        </p:nvSpPr>
        <p:spPr>
          <a:xfrm>
            <a:off x="484505" y="2071370"/>
            <a:ext cx="81597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一间房屋地面的面积约为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546735" y="2857500"/>
            <a:ext cx="71685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练习本的面积约为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3" name="矩形 32"/>
          <p:cNvSpPr/>
          <p:nvPr/>
        </p:nvSpPr>
        <p:spPr>
          <a:xfrm>
            <a:off x="507365" y="3714750"/>
            <a:ext cx="77952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单人床的面积约为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lvl="0"/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4820" y="4500880"/>
            <a:ext cx="8465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一枚邮票的面积约为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6" name="矩形 35"/>
          <p:cNvSpPr/>
          <p:nvPr/>
        </p:nvSpPr>
        <p:spPr>
          <a:xfrm>
            <a:off x="6286512" y="214311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平方米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43438" y="2928934"/>
            <a:ext cx="2337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 </a:t>
            </a: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平方分米</a:t>
            </a:r>
            <a:r>
              <a:rPr lang="zh-CN" altLang="en-US" sz="3200" dirty="0" smtClean="0">
                <a:solidFill>
                  <a:srgbClr val="0070C0"/>
                </a:solidFill>
              </a:rPr>
              <a:t>　</a:t>
            </a:r>
          </a:p>
        </p:txBody>
      </p:sp>
      <p:sp>
        <p:nvSpPr>
          <p:cNvPr id="38" name="矩形 37"/>
          <p:cNvSpPr/>
          <p:nvPr/>
        </p:nvSpPr>
        <p:spPr>
          <a:xfrm>
            <a:off x="4857752" y="3714752"/>
            <a:ext cx="1822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 </a:t>
            </a: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平方米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5357818" y="450057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平方厘米</a:t>
            </a:r>
          </a:p>
        </p:txBody>
      </p:sp>
      <p:sp>
        <p:nvSpPr>
          <p:cNvPr id="40" name="矩形 39"/>
          <p:cNvSpPr/>
          <p:nvPr/>
        </p:nvSpPr>
        <p:spPr>
          <a:xfrm>
            <a:off x="4714876" y="53578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厘米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1000100" y="785794"/>
            <a:ext cx="5513950" cy="584775"/>
            <a:chOff x="1000100" y="785794"/>
            <a:chExt cx="5513950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1000100" y="785794"/>
              <a:ext cx="51435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判断。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14612" y="785794"/>
              <a:ext cx="37994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对的打√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错的打✕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85786" y="1643050"/>
            <a:ext cx="707236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一条线段长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平方分米。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5786" y="2500306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房间的面积大约是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85786" y="3357562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一根铅笔长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5786" y="4214818"/>
            <a:ext cx="81439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一座高楼高约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5495" y="5072380"/>
            <a:ext cx="90728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小明从学校要走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米的路才能到家。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786578" y="17144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6858016" y="428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62" name="矩形 61"/>
          <p:cNvSpPr/>
          <p:nvPr/>
        </p:nvSpPr>
        <p:spPr>
          <a:xfrm>
            <a:off x="6786578" y="250030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63" name="矩形 62"/>
          <p:cNvSpPr/>
          <p:nvPr/>
        </p:nvSpPr>
        <p:spPr>
          <a:xfrm>
            <a:off x="6858016" y="34290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64" name="矩形 63"/>
          <p:cNvSpPr/>
          <p:nvPr/>
        </p:nvSpPr>
        <p:spPr>
          <a:xfrm>
            <a:off x="8215338" y="51435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1071546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说一说测量扑克牌、课桌面、教室和操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场的面积，分别选用什么面积单位比较合适。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57356" y="571480"/>
            <a:ext cx="55579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86182" y="2500306"/>
            <a:ext cx="4143404" cy="1857388"/>
            <a:chOff x="1928794" y="4000504"/>
            <a:chExt cx="3214710" cy="2143140"/>
          </a:xfrm>
        </p:grpSpPr>
        <p:sp>
          <p:nvSpPr>
            <p:cNvPr id="9" name="矩形 8"/>
            <p:cNvSpPr/>
            <p:nvPr/>
          </p:nvSpPr>
          <p:spPr>
            <a:xfrm>
              <a:off x="1928794" y="4000504"/>
              <a:ext cx="3214710" cy="214314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4143380"/>
              <a:ext cx="2981325" cy="180975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57224" y="4643446"/>
            <a:ext cx="1500198" cy="1000132"/>
            <a:chOff x="857224" y="4643446"/>
            <a:chExt cx="1500198" cy="1000132"/>
          </a:xfrm>
        </p:grpSpPr>
        <p:sp>
          <p:nvSpPr>
            <p:cNvPr id="12" name="流程图: 可选过程 11"/>
            <p:cNvSpPr/>
            <p:nvPr/>
          </p:nvSpPr>
          <p:spPr>
            <a:xfrm>
              <a:off x="857224" y="4643446"/>
              <a:ext cx="1500198" cy="571504"/>
            </a:xfrm>
            <a:prstGeom prst="flowChartAlternateProcess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扑克牌</a:t>
              </a:r>
            </a:p>
            <a:p>
              <a:pPr algn="ctr"/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下箭头 15"/>
            <p:cNvSpPr/>
            <p:nvPr/>
          </p:nvSpPr>
          <p:spPr>
            <a:xfrm>
              <a:off x="1571604" y="5286388"/>
              <a:ext cx="71438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57488" y="4643446"/>
            <a:ext cx="1500198" cy="1000132"/>
            <a:chOff x="2857488" y="4643446"/>
            <a:chExt cx="1500198" cy="1000132"/>
          </a:xfrm>
        </p:grpSpPr>
        <p:sp>
          <p:nvSpPr>
            <p:cNvPr id="13" name="流程图: 可选过程 12"/>
            <p:cNvSpPr/>
            <p:nvPr/>
          </p:nvSpPr>
          <p:spPr>
            <a:xfrm>
              <a:off x="2857488" y="4643446"/>
              <a:ext cx="1500198" cy="571504"/>
            </a:xfrm>
            <a:prstGeom prst="flowChartAlternate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课桌面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下箭头 16"/>
            <p:cNvSpPr/>
            <p:nvPr/>
          </p:nvSpPr>
          <p:spPr>
            <a:xfrm>
              <a:off x="3571868" y="5286388"/>
              <a:ext cx="71438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9190" y="4643446"/>
            <a:ext cx="1500198" cy="928694"/>
            <a:chOff x="4929190" y="4643446"/>
            <a:chExt cx="1500198" cy="928694"/>
          </a:xfrm>
        </p:grpSpPr>
        <p:sp>
          <p:nvSpPr>
            <p:cNvPr id="14" name="流程图: 可选过程 13"/>
            <p:cNvSpPr/>
            <p:nvPr/>
          </p:nvSpPr>
          <p:spPr>
            <a:xfrm>
              <a:off x="4929190" y="4643446"/>
              <a:ext cx="1500198" cy="571504"/>
            </a:xfrm>
            <a:prstGeom prst="flowChartAlternateProcess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教室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下箭头 17"/>
            <p:cNvSpPr/>
            <p:nvPr/>
          </p:nvSpPr>
          <p:spPr>
            <a:xfrm>
              <a:off x="5643570" y="5214950"/>
              <a:ext cx="71438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29454" y="4643446"/>
            <a:ext cx="1500198" cy="928694"/>
            <a:chOff x="6929454" y="4643446"/>
            <a:chExt cx="1500198" cy="928694"/>
          </a:xfrm>
        </p:grpSpPr>
        <p:sp>
          <p:nvSpPr>
            <p:cNvPr id="15" name="流程图: 可选过程 14"/>
            <p:cNvSpPr/>
            <p:nvPr/>
          </p:nvSpPr>
          <p:spPr>
            <a:xfrm>
              <a:off x="6929454" y="4643446"/>
              <a:ext cx="1500198" cy="571504"/>
            </a:xfrm>
            <a:prstGeom prst="flowChartAlternateProcess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操场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下箭头 18"/>
            <p:cNvSpPr/>
            <p:nvPr/>
          </p:nvSpPr>
          <p:spPr>
            <a:xfrm>
              <a:off x="7643834" y="5214950"/>
              <a:ext cx="71438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14612" y="5643578"/>
            <a:ext cx="2000264" cy="642942"/>
            <a:chOff x="2714612" y="5643578"/>
            <a:chExt cx="2000264" cy="642942"/>
          </a:xfrm>
        </p:grpSpPr>
        <p:sp>
          <p:nvSpPr>
            <p:cNvPr id="27" name="云形 26"/>
            <p:cNvSpPr/>
            <p:nvPr/>
          </p:nvSpPr>
          <p:spPr>
            <a:xfrm>
              <a:off x="2714612" y="5643578"/>
              <a:ext cx="2000264" cy="642942"/>
            </a:xfrm>
            <a:prstGeom prst="cloud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14678" y="5643578"/>
              <a:ext cx="8771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dm²</a:t>
              </a:r>
              <a:endPara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86578" y="5643578"/>
            <a:ext cx="2000264" cy="642942"/>
            <a:chOff x="6786578" y="5643578"/>
            <a:chExt cx="2000264" cy="642942"/>
          </a:xfrm>
        </p:grpSpPr>
        <p:sp>
          <p:nvSpPr>
            <p:cNvPr id="29" name="云形 28"/>
            <p:cNvSpPr/>
            <p:nvPr/>
          </p:nvSpPr>
          <p:spPr>
            <a:xfrm>
              <a:off x="6786578" y="5643578"/>
              <a:ext cx="2000264" cy="642942"/>
            </a:xfrm>
            <a:prstGeom prst="cloud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500958" y="564357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㎡</a:t>
              </a:r>
              <a:endPara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14876" y="5643578"/>
            <a:ext cx="2000264" cy="642942"/>
            <a:chOff x="4714876" y="5643578"/>
            <a:chExt cx="2000264" cy="642942"/>
          </a:xfrm>
        </p:grpSpPr>
        <p:sp>
          <p:nvSpPr>
            <p:cNvPr id="28" name="云形 27"/>
            <p:cNvSpPr/>
            <p:nvPr/>
          </p:nvSpPr>
          <p:spPr>
            <a:xfrm>
              <a:off x="4714876" y="5643578"/>
              <a:ext cx="2000264" cy="642942"/>
            </a:xfrm>
            <a:prstGeom prst="clou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429256" y="564357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㎡</a:t>
              </a:r>
              <a:endPara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910" y="5643578"/>
            <a:ext cx="2000264" cy="642942"/>
            <a:chOff x="642910" y="5643578"/>
            <a:chExt cx="2000264" cy="642942"/>
          </a:xfrm>
        </p:grpSpPr>
        <p:sp>
          <p:nvSpPr>
            <p:cNvPr id="26" name="云形 25"/>
            <p:cNvSpPr/>
            <p:nvPr/>
          </p:nvSpPr>
          <p:spPr>
            <a:xfrm>
              <a:off x="642910" y="5643578"/>
              <a:ext cx="2000264" cy="642942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142976" y="5643578"/>
              <a:ext cx="8322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cm²</a:t>
              </a:r>
              <a:endPara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1214422"/>
            <a:ext cx="771530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在横线上填写适当的单位名称。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5" name="组合 9"/>
          <p:cNvGrpSpPr/>
          <p:nvPr/>
        </p:nvGrpSpPr>
        <p:grpSpPr>
          <a:xfrm>
            <a:off x="6000760" y="5980209"/>
            <a:ext cx="1656809" cy="877791"/>
            <a:chOff x="5939527" y="5733256"/>
            <a:chExt cx="1656809" cy="877791"/>
          </a:xfrm>
        </p:grpSpPr>
        <p:pic>
          <p:nvPicPr>
            <p:cNvPr id="66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857356" y="571480"/>
            <a:ext cx="55579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2910" y="2143116"/>
            <a:ext cx="3429024" cy="714380"/>
            <a:chOff x="1142976" y="2143116"/>
            <a:chExt cx="3429024" cy="714380"/>
          </a:xfrm>
        </p:grpSpPr>
        <p:sp>
          <p:nvSpPr>
            <p:cNvPr id="27" name="矩形 26"/>
            <p:cNvSpPr/>
            <p:nvPr/>
          </p:nvSpPr>
          <p:spPr>
            <a:xfrm>
              <a:off x="1142976" y="2143116"/>
              <a:ext cx="3429024" cy="71438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黑板长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714612" y="2714620"/>
              <a:ext cx="121444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642910" y="3571876"/>
            <a:ext cx="3429024" cy="714380"/>
            <a:chOff x="642910" y="3571876"/>
            <a:chExt cx="3429024" cy="714380"/>
          </a:xfrm>
        </p:grpSpPr>
        <p:sp>
          <p:nvSpPr>
            <p:cNvPr id="29" name="矩形 28"/>
            <p:cNvSpPr/>
            <p:nvPr/>
          </p:nvSpPr>
          <p:spPr>
            <a:xfrm>
              <a:off x="642910" y="3571876"/>
              <a:ext cx="3429024" cy="71438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小明身高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128</a:t>
              </a:r>
              <a:endPara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857488" y="4143380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571472" y="5000636"/>
            <a:ext cx="3429024" cy="714380"/>
            <a:chOff x="500034" y="5000636"/>
            <a:chExt cx="3429024" cy="714380"/>
          </a:xfrm>
        </p:grpSpPr>
        <p:sp>
          <p:nvSpPr>
            <p:cNvPr id="30" name="矩形 29"/>
            <p:cNvSpPr/>
            <p:nvPr/>
          </p:nvSpPr>
          <p:spPr>
            <a:xfrm>
              <a:off x="500034" y="5000636"/>
              <a:ext cx="3429024" cy="7143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小华腰围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428860" y="5572140"/>
              <a:ext cx="150019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000628" y="2143116"/>
            <a:ext cx="3429024" cy="1071570"/>
            <a:chOff x="5000628" y="2143116"/>
            <a:chExt cx="3429024" cy="928694"/>
          </a:xfrm>
        </p:grpSpPr>
        <p:sp>
          <p:nvSpPr>
            <p:cNvPr id="28" name="矩形 27"/>
            <p:cNvSpPr/>
            <p:nvPr/>
          </p:nvSpPr>
          <p:spPr>
            <a:xfrm>
              <a:off x="5000628" y="2143116"/>
              <a:ext cx="3429024" cy="92869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一枚邮票的面积是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929322" y="3000372"/>
              <a:ext cx="1643074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5000628" y="3571876"/>
            <a:ext cx="3429024" cy="1143008"/>
            <a:chOff x="5000628" y="3571876"/>
            <a:chExt cx="3429024" cy="1000132"/>
          </a:xfrm>
        </p:grpSpPr>
        <p:sp>
          <p:nvSpPr>
            <p:cNvPr id="31" name="矩形 30"/>
            <p:cNvSpPr/>
            <p:nvPr/>
          </p:nvSpPr>
          <p:spPr>
            <a:xfrm>
              <a:off x="5000628" y="3571876"/>
              <a:ext cx="3429024" cy="10001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一块手帕的面积是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929322" y="4500570"/>
              <a:ext cx="1643074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5000628" y="4857760"/>
            <a:ext cx="3429024" cy="1000132"/>
            <a:chOff x="5000628" y="4857760"/>
            <a:chExt cx="3429024" cy="1000132"/>
          </a:xfrm>
        </p:grpSpPr>
        <p:sp>
          <p:nvSpPr>
            <p:cNvPr id="33" name="矩形 32"/>
            <p:cNvSpPr/>
            <p:nvPr/>
          </p:nvSpPr>
          <p:spPr>
            <a:xfrm>
              <a:off x="5000628" y="4857760"/>
              <a:ext cx="3429024" cy="10001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一块黑板的面积是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929322" y="5786454"/>
              <a:ext cx="1643074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2643174" y="21431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857884" y="25717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平方厘米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000364" y="357187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厘米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857884" y="407194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平方分米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86050" y="50720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分米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000760" y="52863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平方米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8" grpId="0"/>
      <p:bldP spid="68" grpId="0"/>
      <p:bldP spid="69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42910" y="300037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边长是</a:t>
            </a:r>
            <a:r>
              <a:rPr lang="en-US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分米的正方形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面积是</a:t>
            </a:r>
            <a:r>
              <a:rPr lang="en-US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平方分米。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4348" y="4286256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边长是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米的正方形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面积是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平方米。</a:t>
            </a:r>
          </a:p>
        </p:txBody>
      </p:sp>
      <p:sp>
        <p:nvSpPr>
          <p:cNvPr id="10" name="矩形 9"/>
          <p:cNvSpPr/>
          <p:nvPr/>
        </p:nvSpPr>
        <p:spPr>
          <a:xfrm>
            <a:off x="642910" y="1857364"/>
            <a:ext cx="8358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边长是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厘米的正方形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面积是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平方厘米。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14414" y="1142984"/>
            <a:ext cx="6419886" cy="2214578"/>
            <a:chOff x="1214414" y="1142984"/>
            <a:chExt cx="6419886" cy="2214578"/>
          </a:xfrm>
        </p:grpSpPr>
        <p:pic>
          <p:nvPicPr>
            <p:cNvPr id="7" name="图片 6" descr="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7950" y="1785926"/>
              <a:ext cx="1276350" cy="1571636"/>
            </a:xfrm>
            <a:prstGeom prst="rect">
              <a:avLst/>
            </a:prstGeom>
          </p:spPr>
        </p:pic>
        <p:sp>
          <p:nvSpPr>
            <p:cNvPr id="8" name="椭圆形标注 7"/>
            <p:cNvSpPr/>
            <p:nvPr/>
          </p:nvSpPr>
          <p:spPr>
            <a:xfrm>
              <a:off x="1214414" y="1142984"/>
              <a:ext cx="4071966" cy="2071702"/>
            </a:xfrm>
            <a:prstGeom prst="wedgeEllipseCallout">
              <a:avLst>
                <a:gd name="adj1" fmla="val 73316"/>
                <a:gd name="adj2" fmla="val 6441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上节课我们认识了面积</a:t>
              </a:r>
              <a:r>
                <a:rPr lang="en-US" sz="28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谁能说说什么是面积？</a:t>
              </a:r>
              <a:endParaRPr lang="zh-CN" altLang="en-US" sz="2800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00166" y="3571876"/>
            <a:ext cx="7072330" cy="2286016"/>
            <a:chOff x="1500166" y="3571876"/>
            <a:chExt cx="7072330" cy="2286016"/>
          </a:xfrm>
        </p:grpSpPr>
        <p:pic>
          <p:nvPicPr>
            <p:cNvPr id="10" name="图片 9" descr="33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0166" y="4643446"/>
              <a:ext cx="1457325" cy="1214446"/>
            </a:xfrm>
            <a:prstGeom prst="rect">
              <a:avLst/>
            </a:prstGeom>
          </p:spPr>
        </p:pic>
        <p:sp>
          <p:nvSpPr>
            <p:cNvPr id="11" name="云形标注 10"/>
            <p:cNvSpPr/>
            <p:nvPr/>
          </p:nvSpPr>
          <p:spPr>
            <a:xfrm>
              <a:off x="3000364" y="3571876"/>
              <a:ext cx="5572132" cy="1928826"/>
            </a:xfrm>
            <a:prstGeom prst="cloudCallout">
              <a:avLst>
                <a:gd name="adj1" fmla="val -53133"/>
                <a:gd name="adj2" fmla="val 56035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物体</a:t>
              </a:r>
              <a:r>
                <a:rPr lang="en-US" sz="28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28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忽略高度</a:t>
              </a:r>
              <a:r>
                <a:rPr lang="en-US" sz="28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28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的表面或封闭平面图形的大小叫做它们的面积。</a:t>
              </a:r>
              <a:endParaRPr lang="zh-CN" altLang="en-US" sz="2800" dirty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5" action="ppaction://hlinksldjump"/>
            </p:cNvPr>
            <p:cNvPicPr>
              <a:picLocks noChangeArrowheads="1"/>
            </p:cNvPicPr>
            <p:nvPr/>
          </p:nvPicPr>
          <p:blipFill>
            <a:blip r:embed="rId6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43306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285852" y="915399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5786" y="1285860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6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用四个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平方厘米的正方形，拼成下面的图形。它们的面积各是多少？它们的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周长呢？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7" name="图片 26" descr="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3500438"/>
            <a:ext cx="6786610" cy="1357322"/>
          </a:xfrm>
          <a:prstGeom prst="rect">
            <a:avLst/>
          </a:prstGeom>
        </p:spPr>
      </p:pic>
      <p:sp>
        <p:nvSpPr>
          <p:cNvPr id="28" name="上箭头标注 27"/>
          <p:cNvSpPr/>
          <p:nvPr/>
        </p:nvSpPr>
        <p:spPr>
          <a:xfrm>
            <a:off x="1142976" y="4643446"/>
            <a:ext cx="1571636" cy="1428760"/>
          </a:xfrm>
          <a:prstGeom prst="up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/>
              <a:t>面积：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 smtClean="0"/>
              <a:t>周长：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上箭头标注 29"/>
          <p:cNvSpPr/>
          <p:nvPr/>
        </p:nvSpPr>
        <p:spPr>
          <a:xfrm>
            <a:off x="3000364" y="4643446"/>
            <a:ext cx="1571636" cy="1428760"/>
          </a:xfrm>
          <a:prstGeom prst="up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dk1"/>
                </a:solidFill>
              </a:rPr>
              <a:t>面积：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0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 smtClean="0">
                <a:solidFill>
                  <a:schemeClr val="dk1"/>
                </a:solidFill>
              </a:rPr>
              <a:t>周长：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en-US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20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上箭头标注 30"/>
          <p:cNvSpPr/>
          <p:nvPr/>
        </p:nvSpPr>
        <p:spPr>
          <a:xfrm>
            <a:off x="4929190" y="4643446"/>
            <a:ext cx="1571636" cy="1428760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面积：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0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0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8cm</a:t>
            </a:r>
            <a:endParaRPr lang="zh-CN" altLang="en-US" sz="20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上箭头标注 33"/>
          <p:cNvSpPr/>
          <p:nvPr/>
        </p:nvSpPr>
        <p:spPr>
          <a:xfrm>
            <a:off x="6715140" y="4643446"/>
            <a:ext cx="1571636" cy="1428760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sz="20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0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周长：</a:t>
            </a:r>
            <a:r>
              <a:rPr lang="en-US" altLang="zh-CN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10cm</a:t>
            </a:r>
            <a:endParaRPr lang="zh-CN" altLang="en-US" sz="20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92867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7"/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在方格纸上画几个长方形或正方形，使它们的周长都相等，然后比较一下它们的面积。你能发现什么？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图片 13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214554"/>
            <a:ext cx="5834069" cy="355708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43042" y="2285992"/>
            <a:ext cx="2000264" cy="357190"/>
            <a:chOff x="6072198" y="3429000"/>
            <a:chExt cx="1743075" cy="333375"/>
          </a:xfrm>
        </p:grpSpPr>
        <p:sp>
          <p:nvSpPr>
            <p:cNvPr id="16" name="矩形 15"/>
            <p:cNvSpPr/>
            <p:nvPr/>
          </p:nvSpPr>
          <p:spPr>
            <a:xfrm>
              <a:off x="6143636" y="3500438"/>
              <a:ext cx="1643074" cy="2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 descr="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2198" y="3429000"/>
              <a:ext cx="1743075" cy="333375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3571868" y="228599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1cm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25717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7cm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43438" y="2214554"/>
            <a:ext cx="2071702" cy="642946"/>
            <a:chOff x="285720" y="4539536"/>
            <a:chExt cx="1785950" cy="584496"/>
          </a:xfrm>
        </p:grpSpPr>
        <p:sp>
          <p:nvSpPr>
            <p:cNvPr id="21" name="流程图: 过程 20"/>
            <p:cNvSpPr/>
            <p:nvPr/>
          </p:nvSpPr>
          <p:spPr>
            <a:xfrm>
              <a:off x="357158" y="4604483"/>
              <a:ext cx="1428760" cy="519549"/>
            </a:xfrm>
            <a:prstGeom prst="flowChartProcess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 descr="3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720" y="4539536"/>
              <a:ext cx="1785950" cy="584493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/>
        </p:nvSpPr>
        <p:spPr>
          <a:xfrm>
            <a:off x="6357950" y="235743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2cm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4942" y="2857496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6cm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43042" y="3643314"/>
            <a:ext cx="1428760" cy="857256"/>
            <a:chOff x="214282" y="4786322"/>
            <a:chExt cx="1428760" cy="857256"/>
          </a:xfrm>
        </p:grpSpPr>
        <p:sp>
          <p:nvSpPr>
            <p:cNvPr id="26" name="矩形 25"/>
            <p:cNvSpPr/>
            <p:nvPr/>
          </p:nvSpPr>
          <p:spPr>
            <a:xfrm>
              <a:off x="285720" y="4857760"/>
              <a:ext cx="1357322" cy="78581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4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4282" y="4786322"/>
              <a:ext cx="1428760" cy="857256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3071802" y="3929066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3cm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3108" y="450057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5cm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643438" y="3643314"/>
            <a:ext cx="1214446" cy="1143008"/>
            <a:chOff x="4714876" y="4929198"/>
            <a:chExt cx="1214446" cy="1143008"/>
          </a:xfrm>
        </p:grpSpPr>
        <p:sp>
          <p:nvSpPr>
            <p:cNvPr id="32" name="矩形 31"/>
            <p:cNvSpPr/>
            <p:nvPr/>
          </p:nvSpPr>
          <p:spPr>
            <a:xfrm>
              <a:off x="4786314" y="4929198"/>
              <a:ext cx="1143008" cy="114300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 descr="5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14876" y="4929198"/>
              <a:ext cx="1214446" cy="1143008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5857884" y="3929066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4cm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29190" y="478632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4cm</a:t>
            </a:r>
            <a:endParaRPr lang="zh-CN" altLang="en-US" sz="20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1472" y="5715016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都画周长等于</a:t>
            </a:r>
            <a:r>
              <a:rPr lang="en-US" dirty="0" smtClean="0">
                <a:latin typeface="+mn-ea"/>
                <a:ea typeface="+mn-ea"/>
              </a:rPr>
              <a:t>16 cm</a:t>
            </a:r>
            <a:r>
              <a:rPr lang="zh-CN" altLang="en-US" dirty="0" smtClean="0">
                <a:latin typeface="+mn-ea"/>
                <a:ea typeface="+mn-ea"/>
              </a:rPr>
              <a:t>的图形。周长相等</a:t>
            </a:r>
            <a:r>
              <a:rPr lang="en-US" dirty="0" smtClean="0">
                <a:latin typeface="+mn-ea"/>
                <a:ea typeface="+mn-ea"/>
              </a:rPr>
              <a:t>,</a:t>
            </a:r>
            <a:r>
              <a:rPr lang="zh-CN" altLang="en-US" dirty="0" smtClean="0">
                <a:latin typeface="+mn-ea"/>
                <a:ea typeface="+mn-ea"/>
              </a:rPr>
              <a:t>正方形的面积最大。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  <p:bldP spid="29" grpId="0"/>
      <p:bldP spid="30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/>
          <p:nvPr/>
        </p:nvGrpSpPr>
        <p:grpSpPr>
          <a:xfrm>
            <a:off x="5357818" y="6000768"/>
            <a:ext cx="2376487" cy="523220"/>
            <a:chOff x="5220072" y="5877272"/>
            <a:chExt cx="2376487" cy="877496"/>
          </a:xfrm>
        </p:grpSpPr>
        <p:sp>
          <p:nvSpPr>
            <p:cNvPr id="18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928495" y="356870"/>
            <a:ext cx="5407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1472" y="1071546"/>
            <a:ext cx="8286808" cy="1076325"/>
            <a:chOff x="714348" y="1142984"/>
            <a:chExt cx="8286808" cy="1076325"/>
          </a:xfrm>
        </p:grpSpPr>
        <p:sp>
          <p:nvSpPr>
            <p:cNvPr id="51" name="TextBox 50"/>
            <p:cNvSpPr txBox="1"/>
            <p:nvPr/>
          </p:nvSpPr>
          <p:spPr>
            <a:xfrm>
              <a:off x="714348" y="1142984"/>
              <a:ext cx="8286808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AutoNum type="arabicPeriod" startAt="8"/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下图中每个    代表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平方厘米，说出每个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marL="514350" indent="-514350"/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图形的面积各是多少。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500430" y="1214422"/>
              <a:ext cx="500066" cy="5000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2357430"/>
            <a:ext cx="7170773" cy="2000264"/>
          </a:xfrm>
          <a:prstGeom prst="rect">
            <a:avLst/>
          </a:prstGeom>
        </p:spPr>
      </p:pic>
      <p:sp>
        <p:nvSpPr>
          <p:cNvPr id="24" name="云形标注 23"/>
          <p:cNvSpPr/>
          <p:nvPr/>
        </p:nvSpPr>
        <p:spPr>
          <a:xfrm>
            <a:off x="1000100" y="4643446"/>
            <a:ext cx="2428892" cy="928694"/>
          </a:xfrm>
          <a:prstGeom prst="cloudCallout">
            <a:avLst>
              <a:gd name="adj1" fmla="val 30557"/>
              <a:gd name="adj2" fmla="val -8761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r>
              <a:rPr lang="en-US" sz="32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5572132" y="4572008"/>
            <a:ext cx="2286016" cy="1000132"/>
          </a:xfrm>
          <a:prstGeom prst="cloudCallout">
            <a:avLst>
              <a:gd name="adj1" fmla="val -32187"/>
              <a:gd name="adj2" fmla="val -7406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sz="32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663544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填上适当的单位名称。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48" y="1428736"/>
            <a:ext cx="81439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文具盒长度约为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14348" y="2357430"/>
            <a:ext cx="86439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大拇指指甲面的面积约为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85786" y="3214686"/>
            <a:ext cx="80010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课桌高约为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85786" y="4071942"/>
            <a:ext cx="81439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数学课本的封面的面积约为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57224" y="4857760"/>
            <a:ext cx="628654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一棵大树高约为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15(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05471" y="5572140"/>
            <a:ext cx="807246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(6)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教室地面的面积约为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929190" y="1428736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分米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3636" y="2357430"/>
            <a:ext cx="2037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平方厘米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72264" y="4071942"/>
            <a:ext cx="2037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平方分米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86248" y="3214686"/>
            <a:ext cx="1111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厘米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57818" y="4786322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72132" y="5572140"/>
            <a:ext cx="15744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平方米</a:t>
            </a:r>
            <a:endParaRPr lang="zh-CN" altLang="en-US" sz="36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7222147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下面的图形都是用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平方厘米的正方形拼成的。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7" name="Group 8"/>
          <p:cNvGrpSpPr/>
          <p:nvPr/>
        </p:nvGrpSpPr>
        <p:grpSpPr bwMode="auto">
          <a:xfrm>
            <a:off x="5929322" y="6143644"/>
            <a:ext cx="1943100" cy="525791"/>
            <a:chOff x="1474" y="3702"/>
            <a:chExt cx="952" cy="499"/>
          </a:xfrm>
        </p:grpSpPr>
        <p:sp>
          <p:nvSpPr>
            <p:cNvPr id="4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70" name="矩形 69"/>
          <p:cNvSpPr/>
          <p:nvPr/>
        </p:nvSpPr>
        <p:spPr>
          <a:xfrm>
            <a:off x="6072198" y="1643050"/>
            <a:ext cx="27146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比较这些图形的面积和周长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你发现了什么？</a:t>
            </a:r>
          </a:p>
        </p:txBody>
      </p:sp>
      <p:sp>
        <p:nvSpPr>
          <p:cNvPr id="71" name="云形标注 70"/>
          <p:cNvSpPr/>
          <p:nvPr/>
        </p:nvSpPr>
        <p:spPr>
          <a:xfrm>
            <a:off x="6143636" y="3571876"/>
            <a:ext cx="2643206" cy="2071702"/>
          </a:xfrm>
          <a:prstGeom prst="cloudCallout">
            <a:avLst>
              <a:gd name="adj1" fmla="val -4634"/>
              <a:gd name="adj2" fmla="val -8697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这些图形的面积相等</a:t>
            </a:r>
            <a:r>
              <a:rPr lang="en-US" dirty="0" smtClean="0"/>
              <a:t>,</a:t>
            </a:r>
            <a:r>
              <a:rPr lang="zh-CN" altLang="en-US" dirty="0" smtClean="0"/>
              <a:t>而周长不一定相等。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1571604" y="2928934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平方厘米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71604" y="3429000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71934" y="3000372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平方厘米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286248" y="3429000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428728" y="5214950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平方厘米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571604" y="5643578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57158" y="1714488"/>
            <a:ext cx="5643602" cy="4454569"/>
            <a:chOff x="357158" y="1714488"/>
            <a:chExt cx="5643602" cy="4454569"/>
          </a:xfrm>
        </p:grpSpPr>
        <p:grpSp>
          <p:nvGrpSpPr>
            <p:cNvPr id="69" name="组合 68"/>
            <p:cNvGrpSpPr/>
            <p:nvPr/>
          </p:nvGrpSpPr>
          <p:grpSpPr>
            <a:xfrm>
              <a:off x="357158" y="1714488"/>
              <a:ext cx="5643602" cy="4454569"/>
              <a:chOff x="357158" y="1714488"/>
              <a:chExt cx="5643602" cy="445456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357158" y="1714488"/>
                <a:ext cx="564360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latin typeface="华文楷体" pitchFamily="2" charset="-122"/>
                    <a:ea typeface="华文楷体" pitchFamily="2" charset="-122"/>
                  </a:rPr>
                  <a:t>(1)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每个图形的面积和周长各是多少？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pic>
            <p:nvPicPr>
              <p:cNvPr id="50" name="图片 49" descr="2.gif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4348" y="2071678"/>
                <a:ext cx="4191000" cy="1095375"/>
              </a:xfrm>
              <a:prstGeom prst="rect">
                <a:avLst/>
              </a:prstGeom>
            </p:spPr>
          </p:pic>
          <p:grpSp>
            <p:nvGrpSpPr>
              <p:cNvPr id="56" name="组合 55"/>
              <p:cNvGrpSpPr/>
              <p:nvPr/>
            </p:nvGrpSpPr>
            <p:grpSpPr>
              <a:xfrm>
                <a:off x="571472" y="3000372"/>
                <a:ext cx="2571768" cy="954107"/>
                <a:chOff x="571472" y="3071810"/>
                <a:chExt cx="2571768" cy="954107"/>
              </a:xfrm>
            </p:grpSpPr>
            <p:sp>
              <p:nvSpPr>
                <p:cNvPr id="52" name="TextBox 51"/>
                <p:cNvSpPr txBox="1"/>
                <p:nvPr/>
              </p:nvSpPr>
              <p:spPr>
                <a:xfrm>
                  <a:off x="571472" y="3071810"/>
                  <a:ext cx="2571768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面积：</a:t>
                  </a:r>
                  <a:endParaRPr lang="en-US" altLang="zh-CN" sz="28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周长：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1643042" y="3500438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1643042" y="3929066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3071802" y="3000372"/>
                <a:ext cx="2571768" cy="954107"/>
                <a:chOff x="571472" y="3071810"/>
                <a:chExt cx="2571768" cy="954107"/>
              </a:xfrm>
            </p:grpSpPr>
            <p:sp>
              <p:nvSpPr>
                <p:cNvPr id="58" name="TextBox 57"/>
                <p:cNvSpPr txBox="1"/>
                <p:nvPr/>
              </p:nvSpPr>
              <p:spPr>
                <a:xfrm>
                  <a:off x="571472" y="3071810"/>
                  <a:ext cx="2571768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面积：</a:t>
                  </a:r>
                  <a:endParaRPr lang="en-US" altLang="zh-CN" sz="28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周长：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1643042" y="3500438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1643042" y="3929066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>
                <a:off x="428596" y="5214950"/>
                <a:ext cx="2571768" cy="954107"/>
                <a:chOff x="571472" y="3071810"/>
                <a:chExt cx="2571768" cy="954107"/>
              </a:xfrm>
            </p:grpSpPr>
            <p:sp>
              <p:nvSpPr>
                <p:cNvPr id="62" name="TextBox 61"/>
                <p:cNvSpPr txBox="1"/>
                <p:nvPr/>
              </p:nvSpPr>
              <p:spPr>
                <a:xfrm>
                  <a:off x="571472" y="3071810"/>
                  <a:ext cx="2571768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面积：</a:t>
                  </a:r>
                  <a:endParaRPr lang="en-US" altLang="zh-CN" sz="28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周长：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cxnSp>
              <p:nvCxnSpPr>
                <p:cNvPr id="63" name="直接连接符 62"/>
                <p:cNvCxnSpPr/>
                <p:nvPr/>
              </p:nvCxnSpPr>
              <p:spPr>
                <a:xfrm>
                  <a:off x="1643042" y="3500438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643042" y="3929066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/>
              <p:cNvGrpSpPr/>
              <p:nvPr/>
            </p:nvGrpSpPr>
            <p:grpSpPr>
              <a:xfrm>
                <a:off x="3357554" y="5214950"/>
                <a:ext cx="2571768" cy="954107"/>
                <a:chOff x="357158" y="2928934"/>
                <a:chExt cx="2571768" cy="954107"/>
              </a:xfrm>
            </p:grpSpPr>
            <p:sp>
              <p:nvSpPr>
                <p:cNvPr id="66" name="TextBox 65"/>
                <p:cNvSpPr txBox="1"/>
                <p:nvPr/>
              </p:nvSpPr>
              <p:spPr>
                <a:xfrm>
                  <a:off x="357158" y="2928934"/>
                  <a:ext cx="2571768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面积：</a:t>
                  </a:r>
                  <a:endParaRPr lang="en-US" altLang="zh-CN" sz="28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周长：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>
                  <a:off x="1500166" y="3357562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1500166" y="3786190"/>
                  <a:ext cx="1428760" cy="1588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8" name="图片 77" descr="2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00496" y="4071942"/>
              <a:ext cx="1238250" cy="962025"/>
            </a:xfrm>
            <a:prstGeom prst="rect">
              <a:avLst/>
            </a:prstGeom>
          </p:spPr>
        </p:pic>
        <p:pic>
          <p:nvPicPr>
            <p:cNvPr id="79" name="图片 78" descr="3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8662" y="4071942"/>
              <a:ext cx="1785950" cy="1027693"/>
            </a:xfrm>
            <a:prstGeom prst="rect">
              <a:avLst/>
            </a:prstGeom>
          </p:spPr>
        </p:pic>
      </p:grpSp>
      <p:sp>
        <p:nvSpPr>
          <p:cNvPr id="81" name="矩形 80"/>
          <p:cNvSpPr/>
          <p:nvPr/>
        </p:nvSpPr>
        <p:spPr>
          <a:xfrm>
            <a:off x="4429124" y="5143512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平方厘米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643438" y="5643578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70" grpId="0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81" grpId="0"/>
      <p:bldP spid="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00042"/>
            <a:ext cx="850109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说一说下面阴影部分的面积。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每个方格代表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pic>
        <p:nvPicPr>
          <p:cNvPr id="9" name="图片 8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571612"/>
            <a:ext cx="5857916" cy="271464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42976" y="4286256"/>
            <a:ext cx="6229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的面积是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142976" y="4929198"/>
            <a:ext cx="6981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143000" y="5643880"/>
            <a:ext cx="68497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43372" y="428625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000000"/>
              </a:solidFill>
              <a:ea typeface="楷体_GB231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4810" y="49291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000000"/>
              </a:solidFill>
              <a:ea typeface="楷体_GB231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372" y="564357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楷体_GB2312"/>
              </a:rPr>
              <a:t>10</a:t>
            </a:r>
            <a:endParaRPr lang="zh-CN" altLang="en-US" sz="3200" dirty="0">
              <a:solidFill>
                <a:srgbClr val="00000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00042"/>
            <a:ext cx="6715172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我会判。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000100" y="2344159"/>
            <a:ext cx="78581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一本书厚约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平方厘米。    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00100" y="3558605"/>
            <a:ext cx="78581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单人床的面积约是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平方分米。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00100" y="4786322"/>
            <a:ext cx="75009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(3)1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平方米比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米大。        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9520" y="23441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7429520" y="355860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7500958" y="4857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00042"/>
            <a:ext cx="6715172" cy="206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大雄不小心将一张长方形的方格纸撕掉了一部分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你能帮大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雄算出这张长方形纸的面积吗？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每个小方格的面积是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9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3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928794" y="2714620"/>
            <a:ext cx="4143404" cy="257176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3000372"/>
            <a:ext cx="3405189" cy="2071686"/>
          </a:xfrm>
          <a:prstGeom prst="rect">
            <a:avLst/>
          </a:prstGeom>
        </p:spPr>
      </p:pic>
      <p:sp>
        <p:nvSpPr>
          <p:cNvPr id="34" name="Line 4"/>
          <p:cNvSpPr>
            <a:spLocks noChangeShapeType="1"/>
          </p:cNvSpPr>
          <p:nvPr/>
        </p:nvSpPr>
        <p:spPr bwMode="auto">
          <a:xfrm>
            <a:off x="2357422" y="3071810"/>
            <a:ext cx="3214710" cy="100013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928794" y="5429264"/>
            <a:ext cx="4954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4×8=32（平方厘米）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71414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85786" y="500042"/>
            <a:ext cx="73581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在下面三个图形中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假设每个小方格的面积是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则它们的周长和面积各是多少？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9" name="Group 4"/>
          <p:cNvGraphicFramePr>
            <a:graphicFrameLocks noGrp="1"/>
          </p:cNvGraphicFramePr>
          <p:nvPr/>
        </p:nvGraphicFramePr>
        <p:xfrm>
          <a:off x="1714480" y="3571876"/>
          <a:ext cx="1038225" cy="762000"/>
        </p:xfrm>
        <a:graphic>
          <a:graphicData uri="http://schemas.openxmlformats.org/drawingml/2006/table">
            <a:tbl>
              <a:tblPr/>
              <a:tblGrid>
                <a:gridCol w="346075"/>
                <a:gridCol w="346075"/>
                <a:gridCol w="34607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Group 28"/>
          <p:cNvGraphicFramePr>
            <a:graphicFrameLocks noGrp="1"/>
          </p:cNvGraphicFramePr>
          <p:nvPr/>
        </p:nvGraphicFramePr>
        <p:xfrm>
          <a:off x="2033568" y="2800351"/>
          <a:ext cx="358775" cy="762000"/>
        </p:xfrm>
        <a:graphic>
          <a:graphicData uri="http://schemas.openxmlformats.org/drawingml/2006/table">
            <a:tbl>
              <a:tblPr/>
              <a:tblGrid>
                <a:gridCol w="35877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38"/>
          <p:cNvGraphicFramePr>
            <a:graphicFrameLocks noGrp="1"/>
          </p:cNvGraphicFramePr>
          <p:nvPr/>
        </p:nvGraphicFramePr>
        <p:xfrm>
          <a:off x="3929058" y="3429000"/>
          <a:ext cx="1009650" cy="762000"/>
        </p:xfrm>
        <a:graphic>
          <a:graphicData uri="http://schemas.openxmlformats.org/drawingml/2006/table">
            <a:tbl>
              <a:tblPr/>
              <a:tblGrid>
                <a:gridCol w="336550"/>
                <a:gridCol w="338138"/>
                <a:gridCol w="334962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62"/>
          <p:cNvGraphicFramePr>
            <a:graphicFrameLocks noGrp="1"/>
          </p:cNvGraphicFramePr>
          <p:nvPr/>
        </p:nvGraphicFramePr>
        <p:xfrm>
          <a:off x="4940296" y="3810000"/>
          <a:ext cx="358775" cy="381000"/>
        </p:xfrm>
        <a:graphic>
          <a:graphicData uri="http://schemas.openxmlformats.org/drawingml/2006/table">
            <a:tbl>
              <a:tblPr/>
              <a:tblGrid>
                <a:gridCol w="35877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68"/>
          <p:cNvGraphicFramePr>
            <a:graphicFrameLocks noGrp="1"/>
          </p:cNvGraphicFramePr>
          <p:nvPr/>
        </p:nvGraphicFramePr>
        <p:xfrm>
          <a:off x="6218249" y="3867145"/>
          <a:ext cx="1436688" cy="407988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8775"/>
                <a:gridCol w="360363"/>
              </a:tblGrid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86"/>
          <p:cNvGraphicFramePr>
            <a:graphicFrameLocks noGrp="1"/>
          </p:cNvGraphicFramePr>
          <p:nvPr/>
        </p:nvGraphicFramePr>
        <p:xfrm>
          <a:off x="6215074" y="2714620"/>
          <a:ext cx="358775" cy="1149351"/>
        </p:xfrm>
        <a:graphic>
          <a:graphicData uri="http://schemas.openxmlformats.org/drawingml/2006/table">
            <a:tbl>
              <a:tblPr/>
              <a:tblGrid>
                <a:gridCol w="358775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pic>
        <p:nvPicPr>
          <p:cNvPr id="25" name="Picture 101" descr="200508011612472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2736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1" descr="200508011612472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643446"/>
            <a:ext cx="2736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01" descr="200508011612472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643446"/>
            <a:ext cx="2736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100"/>
          <p:cNvSpPr txBox="1">
            <a:spLocks noChangeArrowheads="1"/>
          </p:cNvSpPr>
          <p:nvPr/>
        </p:nvSpPr>
        <p:spPr bwMode="auto">
          <a:xfrm>
            <a:off x="1571604" y="4214818"/>
            <a:ext cx="607223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sym typeface="Wingdings" panose="05000000000000000000" pitchFamily="2" charset="2"/>
              </a:rPr>
              <a:t>                                                        </a:t>
            </a:r>
            <a:endParaRPr lang="zh-CN" altLang="en-US" sz="2000" b="1" dirty="0"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" name="Text Box 102"/>
          <p:cNvSpPr txBox="1">
            <a:spLocks noChangeArrowheads="1"/>
          </p:cNvSpPr>
          <p:nvPr/>
        </p:nvSpPr>
        <p:spPr bwMode="auto">
          <a:xfrm>
            <a:off x="500034" y="5000636"/>
            <a:ext cx="267810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图</a:t>
            </a:r>
            <a:r>
              <a:rPr lang="zh-CN" altLang="en-US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周长</a:t>
            </a:r>
            <a:r>
              <a:rPr lang="zh-CN" altLang="en-US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：14</a:t>
            </a:r>
            <a:r>
              <a:rPr lang="zh-CN" altLang="en-US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厘米</a:t>
            </a:r>
          </a:p>
          <a:p>
            <a:pPr algn="l"/>
            <a:r>
              <a:rPr lang="zh-CN" altLang="en-US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面积：8平方厘米</a:t>
            </a: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3357555" y="5000636"/>
            <a:ext cx="25717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b="1" dirty="0">
                <a:solidFill>
                  <a:srgbClr val="A50021"/>
                </a:solidFill>
                <a:latin typeface="华文楷体" pitchFamily="2" charset="-122"/>
                <a:ea typeface="华文楷体" pitchFamily="2" charset="-122"/>
              </a:rPr>
              <a:t>图</a:t>
            </a:r>
            <a:r>
              <a:rPr lang="zh-CN" altLang="en-US" b="1" dirty="0">
                <a:solidFill>
                  <a:srgbClr val="A50021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周长：12厘米</a:t>
            </a:r>
          </a:p>
          <a:p>
            <a:pPr algn="l"/>
            <a:r>
              <a:rPr lang="zh-CN" altLang="en-US" b="1" dirty="0">
                <a:solidFill>
                  <a:srgbClr val="A50021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面积：7平方厘米</a:t>
            </a:r>
          </a:p>
        </p:txBody>
      </p:sp>
      <p:sp>
        <p:nvSpPr>
          <p:cNvPr id="31" name="Text Box 106"/>
          <p:cNvSpPr txBox="1">
            <a:spLocks noChangeArrowheads="1"/>
          </p:cNvSpPr>
          <p:nvPr/>
        </p:nvSpPr>
        <p:spPr bwMode="auto">
          <a:xfrm>
            <a:off x="6286512" y="5000636"/>
            <a:ext cx="309721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图</a:t>
            </a:r>
            <a:r>
              <a:rPr lang="zh-CN" altLang="en-US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周长：16厘米</a:t>
            </a:r>
          </a:p>
          <a:p>
            <a:pPr algn="l"/>
            <a:r>
              <a:rPr lang="zh-CN" altLang="en-US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面积：7平方厘米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utoUpdateAnimBg="0"/>
      <p:bldP spid="30" grpId="0" bldLvl="0" autoUpdateAnimBg="0"/>
      <p:bldP spid="3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4282" y="857232"/>
            <a:ext cx="3530942" cy="1666887"/>
            <a:chOff x="1071538" y="357166"/>
            <a:chExt cx="4996617" cy="1666887"/>
          </a:xfrm>
        </p:grpSpPr>
        <p:pic>
          <p:nvPicPr>
            <p:cNvPr id="13" name="图片 12" descr="a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0833" y="357166"/>
              <a:ext cx="1357322" cy="1666887"/>
            </a:xfrm>
            <a:prstGeom prst="rect">
              <a:avLst/>
            </a:prstGeom>
          </p:spPr>
        </p:pic>
        <p:sp>
          <p:nvSpPr>
            <p:cNvPr id="16" name="云形 15"/>
            <p:cNvSpPr/>
            <p:nvPr/>
          </p:nvSpPr>
          <p:spPr>
            <a:xfrm>
              <a:off x="1071538" y="500042"/>
              <a:ext cx="3571900" cy="1428760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比较面积都有哪些方法？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横卷形 22"/>
          <p:cNvSpPr/>
          <p:nvPr/>
        </p:nvSpPr>
        <p:spPr>
          <a:xfrm>
            <a:off x="4786314" y="928670"/>
            <a:ext cx="4071966" cy="1428760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直接观察、重叠、摆小正方形、数格子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燕尾形箭头 23"/>
          <p:cNvSpPr/>
          <p:nvPr/>
        </p:nvSpPr>
        <p:spPr>
          <a:xfrm>
            <a:off x="3786182" y="1285860"/>
            <a:ext cx="928694" cy="571504"/>
          </a:xfrm>
          <a:prstGeom prst="notch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标注 24"/>
          <p:cNvSpPr/>
          <p:nvPr/>
        </p:nvSpPr>
        <p:spPr>
          <a:xfrm>
            <a:off x="500034" y="2786058"/>
            <a:ext cx="1714512" cy="3286148"/>
          </a:xfrm>
          <a:prstGeom prst="wedgeRectCallout">
            <a:avLst>
              <a:gd name="adj1" fmla="val 78496"/>
              <a:gd name="adj2" fmla="val -1767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用数格子的方法比较下面三个图形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哪个面积最大？哪个面积最小？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8" name="图片 27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88" y="2786058"/>
            <a:ext cx="5857916" cy="214312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285984" y="5214950"/>
            <a:ext cx="6643702" cy="714356"/>
            <a:chOff x="2285984" y="5214950"/>
            <a:chExt cx="6643702" cy="714356"/>
          </a:xfrm>
        </p:grpSpPr>
        <p:sp>
          <p:nvSpPr>
            <p:cNvPr id="30" name="矩形 29"/>
            <p:cNvSpPr/>
            <p:nvPr/>
          </p:nvSpPr>
          <p:spPr>
            <a:xfrm>
              <a:off x="2285984" y="5214950"/>
              <a:ext cx="6643702" cy="71435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285984" y="5357826"/>
              <a:ext cx="65722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个图形面积最大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个图形面积最小。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14285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71472" y="357166"/>
            <a:ext cx="735811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个面积是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cm</a:t>
            </a:r>
            <a:r>
              <a:rPr lang="en-US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的小正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方形拼成一个大长方形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有几种拼法？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长和宽各是多少？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43042" y="2714620"/>
            <a:ext cx="5143536" cy="428628"/>
            <a:chOff x="1643042" y="2714620"/>
            <a:chExt cx="5143536" cy="428628"/>
          </a:xfrm>
        </p:grpSpPr>
        <p:sp>
          <p:nvSpPr>
            <p:cNvPr id="9" name="矩形 8"/>
            <p:cNvSpPr/>
            <p:nvPr/>
          </p:nvSpPr>
          <p:spPr>
            <a:xfrm>
              <a:off x="1643042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71670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500298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28926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357554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786182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14810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643438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072066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500694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929322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357950" y="2714620"/>
              <a:ext cx="428628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571868" y="314324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12cm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9454" y="264318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1cm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71604" y="4071942"/>
            <a:ext cx="2571768" cy="857256"/>
            <a:chOff x="1714480" y="3857628"/>
            <a:chExt cx="2571768" cy="857256"/>
          </a:xfrm>
        </p:grpSpPr>
        <p:sp>
          <p:nvSpPr>
            <p:cNvPr id="28" name="矩形 27"/>
            <p:cNvSpPr/>
            <p:nvPr/>
          </p:nvSpPr>
          <p:spPr>
            <a:xfrm>
              <a:off x="1714480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143108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571736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000364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428992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857620" y="3857628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714480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143108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571736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000364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28992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857620" y="4286256"/>
              <a:ext cx="428628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214546" y="500063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6cm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43372" y="428625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2cm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500694" y="4000504"/>
            <a:ext cx="1714512" cy="1285884"/>
            <a:chOff x="5500694" y="4000504"/>
            <a:chExt cx="1714512" cy="1285884"/>
          </a:xfrm>
        </p:grpSpPr>
        <p:sp>
          <p:nvSpPr>
            <p:cNvPr id="63" name="矩形 62"/>
            <p:cNvSpPr/>
            <p:nvPr/>
          </p:nvSpPr>
          <p:spPr>
            <a:xfrm>
              <a:off x="5500694" y="4000504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929322" y="4000504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357950" y="4000504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6786578" y="4000504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500694" y="4429132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5929322" y="4429132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357950" y="4429132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786578" y="4429132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5500694" y="4857760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5929322" y="4857760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6357950" y="4857760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6786578" y="4857760"/>
              <a:ext cx="428628" cy="42862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7215206" y="4357694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3cm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000760" y="528638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4cm</a:t>
            </a:r>
            <a:endParaRPr lang="zh-CN" altLang="en-US" sz="28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54" grpId="0"/>
      <p:bldP spid="55" grpId="0"/>
      <p:bldP spid="83" grpId="0"/>
      <p:bldP spid="8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642918"/>
            <a:ext cx="6057900" cy="2790825"/>
          </a:xfrm>
          <a:prstGeom prst="rect">
            <a:avLst/>
          </a:prstGeom>
        </p:spPr>
      </p:pic>
      <p:pic>
        <p:nvPicPr>
          <p:cNvPr id="10" name="图片 9" descr="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1000108"/>
            <a:ext cx="1071570" cy="1458118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3500430" y="3000372"/>
            <a:ext cx="4500594" cy="1571636"/>
          </a:xfrm>
          <a:prstGeom prst="wedgeRoundRectCallout">
            <a:avLst>
              <a:gd name="adj1" fmla="val 40441"/>
              <a:gd name="adj2" fmla="val -93730"/>
              <a:gd name="adj3" fmla="val 16667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个图形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一个有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另一个有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可惜看不见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你认为哪个图形的面积大</a:t>
            </a:r>
            <a:r>
              <a:rPr 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哪个图形的面积小呢？</a:t>
            </a:r>
            <a:endParaRPr lang="zh-CN" altLang="en-US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214942" y="2857496"/>
            <a:ext cx="3286148" cy="642942"/>
          </a:xfrm>
          <a:prstGeom prst="wedgeRoundRectCallout">
            <a:avLst>
              <a:gd name="adj1" fmla="val 22893"/>
              <a:gd name="adj2" fmla="val -142931"/>
              <a:gd name="adj3" fmla="val 16667"/>
            </a:avLst>
          </a:prstGeom>
          <a:solidFill>
            <a:srgbClr val="C8D9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你发现什么了？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4286256"/>
            <a:ext cx="1085850" cy="1333500"/>
          </a:xfrm>
          <a:prstGeom prst="rect">
            <a:avLst/>
          </a:prstGeom>
        </p:spPr>
      </p:pic>
      <p:sp>
        <p:nvSpPr>
          <p:cNvPr id="14" name="椭圆形标注 13"/>
          <p:cNvSpPr/>
          <p:nvPr/>
        </p:nvSpPr>
        <p:spPr>
          <a:xfrm>
            <a:off x="1928794" y="4643446"/>
            <a:ext cx="4500594" cy="1000132"/>
          </a:xfrm>
          <a:prstGeom prst="wedgeEllipseCallout">
            <a:avLst>
              <a:gd name="adj1" fmla="val -57920"/>
              <a:gd name="adj2" fmla="val -2061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格的面积大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,9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格的面积小。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1643042" y="4500570"/>
            <a:ext cx="4643470" cy="1500198"/>
          </a:xfrm>
          <a:prstGeom prst="wedgeEllipseCallout">
            <a:avLst>
              <a:gd name="adj1" fmla="val -57092"/>
              <a:gd name="adj2" fmla="val -2522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格子大小不一样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不能用数格子的方法来比较图形的大小。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000364" y="3143248"/>
            <a:ext cx="5000660" cy="1000132"/>
          </a:xfrm>
          <a:prstGeom prst="wedgeRoundRectCallout">
            <a:avLst>
              <a:gd name="adj1" fmla="val 42516"/>
              <a:gd name="adj2" fmla="val -13327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那么怎样才能解决这一问题呢？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1928794" y="4643446"/>
            <a:ext cx="6072230" cy="1357322"/>
          </a:xfrm>
          <a:prstGeom prst="wedgeEllipseCallout">
            <a:avLst>
              <a:gd name="adj1" fmla="val -59078"/>
              <a:gd name="adj2" fmla="val -36948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必须统一规定方格的大小。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285852" y="3000372"/>
            <a:ext cx="6786610" cy="2000264"/>
          </a:xfrm>
          <a:prstGeom prst="cloudCallout">
            <a:avLst>
              <a:gd name="adj1" fmla="val 49782"/>
              <a:gd name="adj2" fmla="val -7972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这个统一大小的方格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我们把它叫做面积单位。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AutoShape 3"/>
          <p:cNvSpPr>
            <a:spLocks noChangeArrowheads="1"/>
          </p:cNvSpPr>
          <p:nvPr/>
        </p:nvSpPr>
        <p:spPr bwMode="auto">
          <a:xfrm rot="712626">
            <a:off x="3597541" y="914927"/>
            <a:ext cx="4876800" cy="1450975"/>
          </a:xfrm>
          <a:prstGeom prst="wedgeRoundRectCallout">
            <a:avLst>
              <a:gd name="adj1" fmla="val -69725"/>
              <a:gd name="adj2" fmla="val 10679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 rot="784525">
            <a:off x="3669098" y="990769"/>
            <a:ext cx="449580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大家好！我的名字叫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，很高兴认识你们！</a:t>
            </a:r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1475105" y="4942205"/>
            <a:ext cx="161607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1厘米</a:t>
            </a:r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3657600" y="2895600"/>
            <a:ext cx="309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1513" name="AutoShape 8"/>
          <p:cNvSpPr>
            <a:spLocks noChangeArrowheads="1"/>
          </p:cNvSpPr>
          <p:nvPr/>
        </p:nvSpPr>
        <p:spPr bwMode="auto">
          <a:xfrm>
            <a:off x="3286116" y="4857760"/>
            <a:ext cx="2786082" cy="1143008"/>
          </a:xfrm>
          <a:prstGeom prst="wedgeEllipseCallout">
            <a:avLst>
              <a:gd name="adj1" fmla="val -85389"/>
              <a:gd name="adj2" fmla="val -511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1平方厘米</a:t>
            </a:r>
          </a:p>
        </p:txBody>
      </p:sp>
      <p:sp>
        <p:nvSpPr>
          <p:cNvPr id="45067" name="Rectangle 10"/>
          <p:cNvSpPr>
            <a:spLocks noChangeArrowheads="1"/>
          </p:cNvSpPr>
          <p:nvPr/>
        </p:nvSpPr>
        <p:spPr bwMode="auto">
          <a:xfrm>
            <a:off x="1763713" y="4437063"/>
            <a:ext cx="457200" cy="45720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grpSp>
        <p:nvGrpSpPr>
          <p:cNvPr id="2" name="Group 12"/>
          <p:cNvGrpSpPr/>
          <p:nvPr/>
        </p:nvGrpSpPr>
        <p:grpSpPr bwMode="auto">
          <a:xfrm>
            <a:off x="1763713" y="4437063"/>
            <a:ext cx="457200" cy="457200"/>
            <a:chOff x="0" y="0"/>
            <a:chExt cx="288" cy="288"/>
          </a:xfrm>
        </p:grpSpPr>
        <p:sp>
          <p:nvSpPr>
            <p:cNvPr id="45073" name="Line 12"/>
            <p:cNvSpPr>
              <a:spLocks noChangeShapeType="1"/>
            </p:cNvSpPr>
            <p:nvPr/>
          </p:nvSpPr>
          <p:spPr bwMode="auto">
            <a:xfrm flipH="1">
              <a:off x="0" y="0"/>
              <a:ext cx="96" cy="96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5074" name="Line 13"/>
            <p:cNvSpPr>
              <a:spLocks noChangeShapeType="1"/>
            </p:cNvSpPr>
            <p:nvPr/>
          </p:nvSpPr>
          <p:spPr bwMode="auto">
            <a:xfrm flipH="1">
              <a:off x="0" y="0"/>
              <a:ext cx="192" cy="19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5075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288" cy="28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5076" name="Line 15"/>
            <p:cNvSpPr>
              <a:spLocks noChangeShapeType="1"/>
            </p:cNvSpPr>
            <p:nvPr/>
          </p:nvSpPr>
          <p:spPr bwMode="auto">
            <a:xfrm flipH="1">
              <a:off x="96" y="96"/>
              <a:ext cx="192" cy="19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5077" name="Line 16"/>
            <p:cNvSpPr>
              <a:spLocks noChangeShapeType="1"/>
            </p:cNvSpPr>
            <p:nvPr/>
          </p:nvSpPr>
          <p:spPr bwMode="auto">
            <a:xfrm flipH="1">
              <a:off x="192" y="192"/>
              <a:ext cx="96" cy="96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1522" name="Line 17"/>
          <p:cNvSpPr>
            <a:spLocks noChangeShapeType="1"/>
          </p:cNvSpPr>
          <p:nvPr/>
        </p:nvSpPr>
        <p:spPr bwMode="auto">
          <a:xfrm>
            <a:off x="1763713" y="4868863"/>
            <a:ext cx="457200" cy="0"/>
          </a:xfrm>
          <a:prstGeom prst="line">
            <a:avLst/>
          </a:prstGeom>
          <a:noFill/>
          <a:ln w="41275">
            <a:solidFill>
              <a:srgbClr val="FF339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00364" y="3000372"/>
            <a:ext cx="4876800" cy="1371600"/>
            <a:chOff x="2966343" y="3005512"/>
            <a:chExt cx="4876800" cy="1371600"/>
          </a:xfrm>
        </p:grpSpPr>
        <p:sp>
          <p:nvSpPr>
            <p:cNvPr id="45062" name="AutoShape 5"/>
            <p:cNvSpPr>
              <a:spLocks noChangeArrowheads="1"/>
            </p:cNvSpPr>
            <p:nvPr/>
          </p:nvSpPr>
          <p:spPr bwMode="auto">
            <a:xfrm rot="21389377">
              <a:off x="2966343" y="3005512"/>
              <a:ext cx="4876800" cy="1371600"/>
            </a:xfrm>
            <a:prstGeom prst="wedgeRoundRectCallout">
              <a:avLst>
                <a:gd name="adj1" fmla="val -66761"/>
                <a:gd name="adj2" fmla="val -48125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45070" name="Text Box 18"/>
            <p:cNvSpPr txBox="1">
              <a:spLocks noChangeArrowheads="1"/>
            </p:cNvSpPr>
            <p:nvPr/>
          </p:nvSpPr>
          <p:spPr bwMode="auto">
            <a:xfrm>
              <a:off x="3252095" y="3219826"/>
              <a:ext cx="4395788" cy="954107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边长是</a:t>
              </a:r>
              <a:r>
                <a:rPr lang="zh-CN" altLang="en-US" sz="2800" b="1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1厘米</a:t>
              </a:r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的正方形，</a:t>
              </a:r>
            </a:p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面积是</a:t>
              </a:r>
              <a:r>
                <a:rPr lang="zh-CN" altLang="en-US" sz="2800" b="1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1平方厘米</a:t>
              </a:r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2" name="图片 21" descr="1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1571612"/>
            <a:ext cx="2380236" cy="1676403"/>
          </a:xfrm>
          <a:prstGeom prst="rect">
            <a:avLst/>
          </a:prstGeom>
        </p:spPr>
      </p:pic>
      <p:sp>
        <p:nvSpPr>
          <p:cNvPr id="24" name="横卷形 23"/>
          <p:cNvSpPr/>
          <p:nvPr/>
        </p:nvSpPr>
        <p:spPr>
          <a:xfrm>
            <a:off x="857224" y="357166"/>
            <a:ext cx="2643206" cy="714380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认识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hi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hi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utoUpdateAnimBg="0"/>
      <p:bldP spid="21511" grpId="0" autoUpdateAnimBg="0"/>
      <p:bldP spid="21512" grpId="0" autoUpdateAnimBg="0"/>
      <p:bldP spid="21513" grpId="0" animBg="1"/>
      <p:bldP spid="45067" grpId="0" animBg="1"/>
      <p:bldP spid="215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71538" y="1142984"/>
            <a:ext cx="4000528" cy="1785950"/>
            <a:chOff x="1142976" y="1571612"/>
            <a:chExt cx="4000528" cy="1285884"/>
          </a:xfrm>
        </p:grpSpPr>
        <p:pic>
          <p:nvPicPr>
            <p:cNvPr id="11" name="图片 10" descr="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2976" y="1571612"/>
              <a:ext cx="1207613" cy="1285884"/>
            </a:xfrm>
            <a:prstGeom prst="rect">
              <a:avLst/>
            </a:prstGeom>
          </p:spPr>
        </p:pic>
        <p:sp>
          <p:nvSpPr>
            <p:cNvPr id="14" name="圆角矩形标注 13"/>
            <p:cNvSpPr/>
            <p:nvPr/>
          </p:nvSpPr>
          <p:spPr>
            <a:xfrm>
              <a:off x="2428860" y="1571612"/>
              <a:ext cx="2714644" cy="785818"/>
            </a:xfrm>
            <a:prstGeom prst="wedgeRoundRectCallout">
              <a:avLst>
                <a:gd name="adj1" fmla="val -61467"/>
                <a:gd name="adj2" fmla="val 29993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手指甲的面积接近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平方厘米。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7818" y="1000108"/>
            <a:ext cx="3000396" cy="2143140"/>
            <a:chOff x="5357818" y="1428736"/>
            <a:chExt cx="3000396" cy="2143140"/>
          </a:xfrm>
        </p:grpSpPr>
        <p:sp>
          <p:nvSpPr>
            <p:cNvPr id="18" name="流程图: 预定义过程 17"/>
            <p:cNvSpPr/>
            <p:nvPr/>
          </p:nvSpPr>
          <p:spPr>
            <a:xfrm>
              <a:off x="5357818" y="1428736"/>
              <a:ext cx="3000396" cy="2143140"/>
            </a:xfrm>
            <a:prstGeom prst="flowChartPredefinedProcess">
              <a:avLst/>
            </a:prstGeom>
            <a:solidFill>
              <a:srgbClr val="C8D9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222</a:t>
              </a:r>
              <a:endParaRPr lang="zh-CN" altLang="en-US" dirty="0"/>
            </a:p>
          </p:txBody>
        </p:sp>
        <p:pic>
          <p:nvPicPr>
            <p:cNvPr id="17" name="图片 16" descr="2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7818" y="1571612"/>
              <a:ext cx="2825103" cy="1857388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357290" y="2928934"/>
            <a:ext cx="2928958" cy="3357586"/>
            <a:chOff x="1357290" y="2928934"/>
            <a:chExt cx="2928958" cy="3357586"/>
          </a:xfrm>
        </p:grpSpPr>
        <p:grpSp>
          <p:nvGrpSpPr>
            <p:cNvPr id="25" name="组合 24"/>
            <p:cNvGrpSpPr/>
            <p:nvPr/>
          </p:nvGrpSpPr>
          <p:grpSpPr>
            <a:xfrm>
              <a:off x="1357290" y="2928934"/>
              <a:ext cx="2928958" cy="2638425"/>
              <a:chOff x="2285984" y="3286124"/>
              <a:chExt cx="3000396" cy="2638425"/>
            </a:xfrm>
          </p:grpSpPr>
          <p:sp>
            <p:nvSpPr>
              <p:cNvPr id="23" name="流程图: 预定义过程 22"/>
              <p:cNvSpPr/>
              <p:nvPr/>
            </p:nvSpPr>
            <p:spPr>
              <a:xfrm>
                <a:off x="2285984" y="3571876"/>
                <a:ext cx="3000396" cy="2143140"/>
              </a:xfrm>
              <a:prstGeom prst="flowChartPredefinedProcess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1" name="图片 20" descr="2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71736" y="3286124"/>
                <a:ext cx="2286000" cy="2638425"/>
              </a:xfrm>
              <a:prstGeom prst="rect">
                <a:avLst/>
              </a:prstGeom>
            </p:spPr>
          </p:pic>
        </p:grpSp>
        <p:sp>
          <p:nvSpPr>
            <p:cNvPr id="27" name="流程图: 过程 26"/>
            <p:cNvSpPr/>
            <p:nvPr/>
          </p:nvSpPr>
          <p:spPr>
            <a:xfrm>
              <a:off x="1857356" y="5572140"/>
              <a:ext cx="2071702" cy="714380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扣子面</a:t>
              </a:r>
              <a:endParaRPr lang="zh-CN" altLang="en-US" sz="2800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00694" y="3214686"/>
            <a:ext cx="2524128" cy="3071834"/>
            <a:chOff x="5500694" y="3214686"/>
            <a:chExt cx="2524128" cy="3071834"/>
          </a:xfrm>
        </p:grpSpPr>
        <p:pic>
          <p:nvPicPr>
            <p:cNvPr id="26" name="图片 25" descr="2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0694" y="3214686"/>
              <a:ext cx="2524128" cy="2238376"/>
            </a:xfrm>
            <a:prstGeom prst="rect">
              <a:avLst/>
            </a:prstGeom>
          </p:spPr>
        </p:pic>
        <p:sp>
          <p:nvSpPr>
            <p:cNvPr id="28" name="流程图: 过程 27"/>
            <p:cNvSpPr/>
            <p:nvPr/>
          </p:nvSpPr>
          <p:spPr>
            <a:xfrm>
              <a:off x="5786446" y="5572140"/>
              <a:ext cx="2071702" cy="714380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开关按钮</a:t>
              </a:r>
              <a:endParaRPr lang="zh-CN" altLang="en-US" sz="2800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Box 13"/>
          <p:cNvSpPr txBox="1">
            <a:spLocks noChangeArrowheads="1"/>
          </p:cNvSpPr>
          <p:nvPr/>
        </p:nvSpPr>
        <p:spPr bwMode="auto">
          <a:xfrm>
            <a:off x="714348" y="1428736"/>
            <a:ext cx="8072498" cy="149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先估计下面的长方形的面积大约是多少平方厘米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平方厘米的正方形量一量。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43108" y="571480"/>
            <a:ext cx="4495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8926" y="3429000"/>
            <a:ext cx="2857520" cy="14287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928926" y="342900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2928926" y="414338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643306" y="342900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3643306" y="414338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4357686" y="342900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357686" y="414338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5072066" y="342900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5072066" y="4143380"/>
            <a:ext cx="714380" cy="714380"/>
          </a:xfrm>
          <a:prstGeom prst="rect">
            <a:avLst/>
          </a:prstGeom>
          <a:solidFill>
            <a:srgbClr val="33CCCC">
              <a:alpha val="50195"/>
            </a:srgbClr>
          </a:solidFill>
          <a:ln w="158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791200" y="5791200"/>
            <a:ext cx="2133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1分米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214282" y="4143380"/>
            <a:ext cx="5143500" cy="2057400"/>
          </a:xfrm>
          <a:prstGeom prst="wedgeEllipseCallout">
            <a:avLst>
              <a:gd name="adj1" fmla="val 62607"/>
              <a:gd name="adj2" fmla="val -10542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边长是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1分米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的正方形，面积是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1平方分米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47110" name="Line 5"/>
          <p:cNvSpPr>
            <a:spLocks noChangeShapeType="1"/>
          </p:cNvSpPr>
          <p:nvPr/>
        </p:nvSpPr>
        <p:spPr bwMode="auto">
          <a:xfrm>
            <a:off x="5486400" y="5943600"/>
            <a:ext cx="0" cy="609600"/>
          </a:xfrm>
          <a:prstGeom prst="line">
            <a:avLst/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rot="-291879">
            <a:off x="402395" y="1071586"/>
            <a:ext cx="5181600" cy="2971800"/>
          </a:xfrm>
          <a:prstGeom prst="wedgeEllipseCallout">
            <a:avLst>
              <a:gd name="adj1" fmla="val 65278"/>
              <a:gd name="adj2" fmla="val -1367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嗨！我是二姐，名叫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zh-CN" altLang="en-US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，我不大也不小，但能做的事情可不少，要我帮忙的话，请尽管开口吧！</a:t>
            </a:r>
          </a:p>
        </p:txBody>
      </p:sp>
      <p:sp>
        <p:nvSpPr>
          <p:cNvPr id="47113" name="Rectangle 8"/>
          <p:cNvSpPr>
            <a:spLocks noChangeArrowheads="1"/>
          </p:cNvSpPr>
          <p:nvPr/>
        </p:nvSpPr>
        <p:spPr bwMode="auto">
          <a:xfrm>
            <a:off x="5486400" y="3581400"/>
            <a:ext cx="2514600" cy="2438400"/>
          </a:xfrm>
          <a:prstGeom prst="rect">
            <a:avLst/>
          </a:prstGeom>
          <a:solidFill>
            <a:srgbClr val="00FFFF">
              <a:alpha val="50195"/>
            </a:srgbClr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grpSp>
        <p:nvGrpSpPr>
          <p:cNvPr id="2" name="Group 9"/>
          <p:cNvGrpSpPr/>
          <p:nvPr/>
        </p:nvGrpSpPr>
        <p:grpSpPr bwMode="auto">
          <a:xfrm>
            <a:off x="5486400" y="3657600"/>
            <a:ext cx="2438400" cy="2286000"/>
            <a:chOff x="0" y="0"/>
            <a:chExt cx="1392" cy="1392"/>
          </a:xfrm>
        </p:grpSpPr>
        <p:sp>
          <p:nvSpPr>
            <p:cNvPr id="47117" name="Line 10"/>
            <p:cNvSpPr>
              <a:spLocks noChangeShapeType="1"/>
            </p:cNvSpPr>
            <p:nvPr/>
          </p:nvSpPr>
          <p:spPr bwMode="auto">
            <a:xfrm flipH="1">
              <a:off x="0" y="0"/>
              <a:ext cx="192" cy="192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8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384" cy="384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9" name="Line 12"/>
            <p:cNvSpPr>
              <a:spLocks noChangeShapeType="1"/>
            </p:cNvSpPr>
            <p:nvPr/>
          </p:nvSpPr>
          <p:spPr bwMode="auto">
            <a:xfrm flipH="1">
              <a:off x="0" y="0"/>
              <a:ext cx="576" cy="576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0" name="Line 13"/>
            <p:cNvSpPr>
              <a:spLocks noChangeShapeType="1"/>
            </p:cNvSpPr>
            <p:nvPr/>
          </p:nvSpPr>
          <p:spPr bwMode="auto">
            <a:xfrm flipH="1">
              <a:off x="0" y="0"/>
              <a:ext cx="768" cy="76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1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960" cy="96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2" name="Line 15"/>
            <p:cNvSpPr>
              <a:spLocks noChangeShapeType="1"/>
            </p:cNvSpPr>
            <p:nvPr/>
          </p:nvSpPr>
          <p:spPr bwMode="auto">
            <a:xfrm flipH="1">
              <a:off x="0" y="0"/>
              <a:ext cx="1152" cy="1152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3" name="Line 16"/>
            <p:cNvSpPr>
              <a:spLocks noChangeShapeType="1"/>
            </p:cNvSpPr>
            <p:nvPr/>
          </p:nvSpPr>
          <p:spPr bwMode="auto">
            <a:xfrm flipH="1">
              <a:off x="0" y="0"/>
              <a:ext cx="1344" cy="1344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4" name="Line 17"/>
            <p:cNvSpPr>
              <a:spLocks noChangeShapeType="1"/>
            </p:cNvSpPr>
            <p:nvPr/>
          </p:nvSpPr>
          <p:spPr bwMode="auto">
            <a:xfrm flipH="1">
              <a:off x="144" y="144"/>
              <a:ext cx="1248" cy="124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5" name="Line 18"/>
            <p:cNvSpPr>
              <a:spLocks noChangeShapeType="1"/>
            </p:cNvSpPr>
            <p:nvPr/>
          </p:nvSpPr>
          <p:spPr bwMode="auto">
            <a:xfrm flipH="1">
              <a:off x="336" y="336"/>
              <a:ext cx="1056" cy="1056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6" name="Line 19"/>
            <p:cNvSpPr>
              <a:spLocks noChangeShapeType="1"/>
            </p:cNvSpPr>
            <p:nvPr/>
          </p:nvSpPr>
          <p:spPr bwMode="auto">
            <a:xfrm flipH="1">
              <a:off x="528" y="528"/>
              <a:ext cx="864" cy="864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7" name="Line 20"/>
            <p:cNvSpPr>
              <a:spLocks noChangeShapeType="1"/>
            </p:cNvSpPr>
            <p:nvPr/>
          </p:nvSpPr>
          <p:spPr bwMode="auto">
            <a:xfrm flipH="1">
              <a:off x="720" y="720"/>
              <a:ext cx="672" cy="672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8" name="Line 21"/>
            <p:cNvSpPr>
              <a:spLocks noChangeShapeType="1"/>
            </p:cNvSpPr>
            <p:nvPr/>
          </p:nvSpPr>
          <p:spPr bwMode="auto">
            <a:xfrm flipH="1">
              <a:off x="912" y="912"/>
              <a:ext cx="480" cy="48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9" name="Line 22"/>
            <p:cNvSpPr>
              <a:spLocks noChangeShapeType="1"/>
            </p:cNvSpPr>
            <p:nvPr/>
          </p:nvSpPr>
          <p:spPr bwMode="auto">
            <a:xfrm flipH="1">
              <a:off x="1104" y="1104"/>
              <a:ext cx="288" cy="28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5562600" y="4267200"/>
            <a:ext cx="2362200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1平方分米</a:t>
            </a:r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>
            <a:off x="5486400" y="6019800"/>
            <a:ext cx="2514600" cy="0"/>
          </a:xfrm>
          <a:prstGeom prst="line">
            <a:avLst/>
          </a:prstGeom>
          <a:noFill/>
          <a:ln w="50800">
            <a:solidFill>
              <a:srgbClr val="FF339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横卷形 25"/>
          <p:cNvSpPr/>
          <p:nvPr/>
        </p:nvSpPr>
        <p:spPr>
          <a:xfrm>
            <a:off x="857224" y="357166"/>
            <a:ext cx="2643206" cy="714380"/>
          </a:xfrm>
          <a:prstGeom prst="horizontalScrol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认识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7" name="图片 26" descr="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714356"/>
            <a:ext cx="2928958" cy="27146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ia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ia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6" grpId="0" animBg="1" autoUpdateAnimBg="0"/>
      <p:bldP spid="23559" grpId="0" animBg="1" autoUpdateAnimBg="0"/>
      <p:bldP spid="47113" grpId="0" animBg="1"/>
      <p:bldP spid="23575" grpId="0" autoUpdateAnimBg="0"/>
      <p:bldP spid="235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波形 5"/>
          <p:cNvSpPr/>
          <p:nvPr/>
        </p:nvSpPr>
        <p:spPr>
          <a:xfrm>
            <a:off x="1142976" y="642918"/>
            <a:ext cx="7215238" cy="857256"/>
          </a:xfrm>
          <a:prstGeom prst="wav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生活中</a:t>
            </a:r>
            <a:r>
              <a:rPr 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你见过哪些物体的面近似</a:t>
            </a:r>
            <a:r>
              <a:rPr 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平方分米？</a:t>
            </a:r>
            <a:endParaRPr lang="zh-CN" altLang="en-US" sz="28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929322" y="2214554"/>
            <a:ext cx="2643206" cy="4071966"/>
            <a:chOff x="5929322" y="2214554"/>
            <a:chExt cx="2643206" cy="4071966"/>
          </a:xfrm>
        </p:grpSpPr>
        <p:grpSp>
          <p:nvGrpSpPr>
            <p:cNvPr id="15" name="组合 14"/>
            <p:cNvGrpSpPr/>
            <p:nvPr/>
          </p:nvGrpSpPr>
          <p:grpSpPr>
            <a:xfrm>
              <a:off x="5929322" y="2214554"/>
              <a:ext cx="2286016" cy="2357454"/>
              <a:chOff x="866748" y="2438392"/>
              <a:chExt cx="2928958" cy="2428892"/>
            </a:xfrm>
          </p:grpSpPr>
          <p:sp>
            <p:nvSpPr>
              <p:cNvPr id="14" name="流程图: 内部贮存 13"/>
              <p:cNvSpPr/>
              <p:nvPr/>
            </p:nvSpPr>
            <p:spPr>
              <a:xfrm>
                <a:off x="866748" y="2438392"/>
                <a:ext cx="2928958" cy="2428892"/>
              </a:xfrm>
              <a:prstGeom prst="flowChartInternalStorag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 descr="3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28728" y="2786058"/>
                <a:ext cx="2071702" cy="2071702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pic>
        </p:grpSp>
        <p:sp>
          <p:nvSpPr>
            <p:cNvPr id="17" name="爆炸形 1 16"/>
            <p:cNvSpPr/>
            <p:nvPr/>
          </p:nvSpPr>
          <p:spPr>
            <a:xfrm>
              <a:off x="5929322" y="4714884"/>
              <a:ext cx="2643206" cy="1571636"/>
            </a:xfrm>
            <a:prstGeom prst="irregularSeal1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灯开关盖面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5720" y="2214554"/>
            <a:ext cx="3071834" cy="4000528"/>
            <a:chOff x="285720" y="2214554"/>
            <a:chExt cx="3071834" cy="4000528"/>
          </a:xfrm>
        </p:grpSpPr>
        <p:sp>
          <p:nvSpPr>
            <p:cNvPr id="12" name="流程图: 内部贮存 11"/>
            <p:cNvSpPr/>
            <p:nvPr/>
          </p:nvSpPr>
          <p:spPr>
            <a:xfrm>
              <a:off x="928662" y="2214554"/>
              <a:ext cx="1928826" cy="2428892"/>
            </a:xfrm>
            <a:prstGeom prst="flowChartInternalStorag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85720" y="2428868"/>
              <a:ext cx="3071834" cy="3786214"/>
              <a:chOff x="285720" y="2428868"/>
              <a:chExt cx="3071834" cy="3786214"/>
            </a:xfrm>
          </p:grpSpPr>
          <p:pic>
            <p:nvPicPr>
              <p:cNvPr id="7" name="图片 6" descr="2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5720" y="2428868"/>
                <a:ext cx="2524125" cy="2095500"/>
              </a:xfrm>
              <a:prstGeom prst="rect">
                <a:avLst/>
              </a:prstGeom>
            </p:spPr>
          </p:pic>
          <p:sp>
            <p:nvSpPr>
              <p:cNvPr id="18" name="爆炸形 1 17"/>
              <p:cNvSpPr/>
              <p:nvPr/>
            </p:nvSpPr>
            <p:spPr>
              <a:xfrm>
                <a:off x="714348" y="4786322"/>
                <a:ext cx="2643206" cy="1428760"/>
              </a:xfrm>
              <a:prstGeom prst="irregularSeal1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大人手掌面</a:t>
                </a:r>
                <a:endParaRPr lang="zh-CN" altLang="en-US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357554" y="2214554"/>
            <a:ext cx="2643206" cy="4000528"/>
            <a:chOff x="3357554" y="2214554"/>
            <a:chExt cx="2643206" cy="4000528"/>
          </a:xfrm>
        </p:grpSpPr>
        <p:grpSp>
          <p:nvGrpSpPr>
            <p:cNvPr id="16" name="组合 15"/>
            <p:cNvGrpSpPr/>
            <p:nvPr/>
          </p:nvGrpSpPr>
          <p:grpSpPr>
            <a:xfrm>
              <a:off x="3428992" y="2214554"/>
              <a:ext cx="1997041" cy="2586051"/>
              <a:chOff x="-104774" y="4214794"/>
              <a:chExt cx="2928958" cy="2586051"/>
            </a:xfrm>
          </p:grpSpPr>
          <p:sp>
            <p:nvSpPr>
              <p:cNvPr id="13" name="流程图: 内部贮存 12"/>
              <p:cNvSpPr/>
              <p:nvPr/>
            </p:nvSpPr>
            <p:spPr>
              <a:xfrm>
                <a:off x="-104774" y="4214794"/>
                <a:ext cx="2928958" cy="2428892"/>
              </a:xfrm>
              <a:prstGeom prst="flowChartInternalStorag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 descr="1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324" y="4500546"/>
                <a:ext cx="2466987" cy="2300299"/>
              </a:xfrm>
              <a:prstGeom prst="rect">
                <a:avLst/>
              </a:prstGeom>
            </p:spPr>
          </p:pic>
        </p:grpSp>
        <p:sp>
          <p:nvSpPr>
            <p:cNvPr id="19" name="爆炸形 1 18"/>
            <p:cNvSpPr/>
            <p:nvPr/>
          </p:nvSpPr>
          <p:spPr>
            <a:xfrm>
              <a:off x="3357554" y="4786322"/>
              <a:ext cx="2643206" cy="1428760"/>
            </a:xfrm>
            <a:prstGeom prst="irregularSeal1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粉笔盒面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全屏显示(4:3)</PresentationFormat>
  <Paragraphs>244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人教版数学三年级下册第5单元</dc:title>
  <dc:creator>吉林梓翰教育图书有限公司</dc:creator>
  <cp:lastModifiedBy>lenovop</cp:lastModifiedBy>
  <cp:revision>1257</cp:revision>
  <dcterms:created xsi:type="dcterms:W3CDTF">2015-11-21T07:20:00Z</dcterms:created>
  <dcterms:modified xsi:type="dcterms:W3CDTF">2021-11-01T03:13:50Z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